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0" r:id="rId3"/>
    <p:sldId id="261" r:id="rId4"/>
    <p:sldId id="262" r:id="rId5"/>
    <p:sldId id="264" r:id="rId6"/>
    <p:sldId id="265" r:id="rId7"/>
    <p:sldId id="268" r:id="rId8"/>
    <p:sldId id="270" r:id="rId9"/>
    <p:sldId id="271" r:id="rId10"/>
    <p:sldId id="272" r:id="rId11"/>
    <p:sldId id="284" r:id="rId12"/>
    <p:sldId id="276" r:id="rId13"/>
    <p:sldId id="302" r:id="rId14"/>
    <p:sldId id="305" r:id="rId15"/>
    <p:sldId id="319" r:id="rId16"/>
    <p:sldId id="303" r:id="rId17"/>
    <p:sldId id="306" r:id="rId18"/>
    <p:sldId id="304" r:id="rId19"/>
    <p:sldId id="310" r:id="rId20"/>
    <p:sldId id="280" r:id="rId21"/>
    <p:sldId id="307" r:id="rId22"/>
    <p:sldId id="308" r:id="rId23"/>
    <p:sldId id="317" r:id="rId24"/>
    <p:sldId id="309" r:id="rId25"/>
    <p:sldId id="311" r:id="rId26"/>
    <p:sldId id="318" r:id="rId27"/>
    <p:sldId id="282" r:id="rId28"/>
  </p:sldIdLst>
  <p:sldSz cx="9144000" cy="6858000" type="screen4x3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6.xml"/><Relationship Id="rId7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7.xml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3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4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47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gif"/><Relationship Id="rId5" Type="http://schemas.openxmlformats.org/officeDocument/2006/relationships/image" Target="../media/image53.png"/><Relationship Id="rId4" Type="http://schemas.openxmlformats.org/officeDocument/2006/relationships/image" Target="../media/image5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7.xml"/><Relationship Id="rId7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8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2.xml"/><Relationship Id="rId7" Type="http://schemas.openxmlformats.org/officeDocument/2006/relationships/image" Target="../media/image1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倒立摆系统</a:t>
            </a:r>
            <a:r>
              <a:rPr lang="zh-CN" altLang="en-US" sz="4400"/>
              <a:t>课程设计汇报</a:t>
            </a:r>
            <a:endParaRPr lang="zh-CN" altLang="en-US" sz="4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73405" y="5262619"/>
            <a:ext cx="7886700" cy="60429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小组成员：王泽骏，李厚霖，邓奕鸣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状态空间模型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57010" y="1953895"/>
            <a:ext cx="1386840" cy="1607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0050" y="2529205"/>
            <a:ext cx="6073140" cy="1112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8650" y="4621530"/>
            <a:ext cx="1882140" cy="845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48622" y="4541446"/>
            <a:ext cx="3185160" cy="7391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1500" y="1727835"/>
            <a:ext cx="47542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一阶旋转倒立摆的旋转臂和摆杆可以简化两个均匀的质量杆；如右图所示；</a:t>
            </a:r>
          </a:p>
          <a:p>
            <a:r>
              <a:rPr lang="zh-CN" altLang="en-US" sz="1200" dirty="0"/>
              <a:t>定义零势能面为旋转臂转动的平面，则系统的动能和势能可分别记为 T 和 V，且动能与势能的差记为 H：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4860" y="3792855"/>
            <a:ext cx="15468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建立旋转倒立摆的非线性 Lagrange 方程组如下</a:t>
            </a:r>
            <a:r>
              <a:rPr lang="zh-CN" altLang="en-US"/>
              <a:t>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55790" y="3792855"/>
            <a:ext cx="2446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计算 Lagrange 方程组的各个分量，并在平衡位置附近进行线性化，得到如下线性方程组: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状态空间模型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11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0030" y="2164715"/>
            <a:ext cx="4000500" cy="1996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97730" y="2319655"/>
            <a:ext cx="2613660" cy="1272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84739" y="4426925"/>
            <a:ext cx="6296639" cy="149079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0060" y="1766570"/>
            <a:ext cx="32308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 Lagrange 方程组转化为矩阵形式为：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53940" y="1766570"/>
            <a:ext cx="33375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在原有的状态空间模型中令𝐵𝑝 = 0 。得到以下的状态空间模型：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69180" y="3823970"/>
            <a:ext cx="239268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其中里面的具体参数为：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实验任务和实验对象介绍</a:t>
            </a:r>
            <a:endParaRPr lang="zh-CN" altLang="en-US" sz="2400" dirty="0"/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倒立摆系统结构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倒立摆的数学模型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控制器设计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实验结果和分析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稳定性分析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sz="1500" dirty="0">
                <a:sym typeface="+mn-ea"/>
              </a:rPr>
              <a:t>对于建模得到的系统，对 A 矩阵计算得到特征值为：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endParaRPr lang="zh-CN" altLang="en-US" sz="1500" dirty="0">
              <a:solidFill>
                <a:schemeClr val="tx1"/>
              </a:solidFill>
              <a:sym typeface="+mn-ea"/>
            </a:endParaRPr>
          </a:p>
          <a:p>
            <a:pPr marL="685800" lvl="1" indent="-228600">
              <a:buFont typeface="Calibri" panose="020F0502020204030204" pitchFamily="34" charset="0"/>
              <a:buChar char="▪"/>
            </a:pPr>
            <a:endParaRPr lang="zh-CN" altLang="en-US" sz="1500" dirty="0">
              <a:solidFill>
                <a:schemeClr val="tx1"/>
              </a:solidFill>
              <a:sym typeface="+mn-ea"/>
            </a:endParaRPr>
          </a:p>
          <a:p>
            <a:pPr marL="685800" lvl="1" indent="-228600">
              <a:buFont typeface="Calibri" panose="020F0502020204030204" pitchFamily="34" charset="0"/>
              <a:buChar char="▪"/>
            </a:pPr>
            <a:endParaRPr lang="zh-CN" altLang="en-US" sz="1500" dirty="0">
              <a:solidFill>
                <a:schemeClr val="tx1"/>
              </a:solidFill>
              <a:sym typeface="+mn-ea"/>
            </a:endParaRPr>
          </a:p>
          <a:p>
            <a:pPr marL="685800" lvl="1" indent="-228600">
              <a:buFont typeface="Calibri" panose="020F0502020204030204" pitchFamily="34" charset="0"/>
              <a:buChar char="▪"/>
            </a:pPr>
            <a:endParaRPr lang="zh-CN" altLang="en-US" sz="1500" dirty="0">
              <a:solidFill>
                <a:schemeClr val="tx1"/>
              </a:solidFill>
              <a:sym typeface="+mn-ea"/>
            </a:endParaRP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sz="1500" dirty="0">
                <a:solidFill>
                  <a:schemeClr val="tx1"/>
                </a:solidFill>
                <a:sym typeface="+mn-ea"/>
              </a:rPr>
              <a:t>我们在用MATLAB 对该系统的阶跃响应进行仿真验证分析：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endParaRPr lang="zh-CN" altLang="en-US" sz="15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倒立摆系统分析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13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52422" y="2514600"/>
            <a:ext cx="1120140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0445" y="4343400"/>
            <a:ext cx="3551555" cy="20116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F2ABF3-491D-A9BB-DDC1-501C9DBFB555}"/>
              </a:ext>
            </a:extLst>
          </p:cNvPr>
          <p:cNvSpPr/>
          <p:nvPr/>
        </p:nvSpPr>
        <p:spPr>
          <a:xfrm>
            <a:off x="5349621" y="488757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不稳定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b="1" dirty="0"/>
              <a:t>能控性分析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sz="1500" dirty="0">
                <a:solidFill>
                  <a:schemeClr val="tx1"/>
                </a:solidFill>
              </a:rPr>
              <a:t>我们同样用 MATLAB 对系统进行能控性分析，得到其能控性矩阵 Qc 为：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endParaRPr lang="zh-CN" altLang="en-US" sz="1500" dirty="0">
              <a:solidFill>
                <a:schemeClr val="tx1"/>
              </a:solidFill>
            </a:endParaRPr>
          </a:p>
          <a:p>
            <a:pPr marL="685800" lvl="1" indent="-228600">
              <a:buFont typeface="Calibri" panose="020F0502020204030204" pitchFamily="34" charset="0"/>
              <a:buChar char="▪"/>
            </a:pPr>
            <a:endParaRPr lang="zh-CN" altLang="en-US" sz="1500" dirty="0">
              <a:solidFill>
                <a:schemeClr val="tx1"/>
              </a:solidFill>
            </a:endParaRPr>
          </a:p>
          <a:p>
            <a:pPr marL="685800" lvl="1" indent="-228600">
              <a:buFont typeface="Calibri" panose="020F0502020204030204" pitchFamily="34" charset="0"/>
              <a:buChar char="▪"/>
            </a:pPr>
            <a:endParaRPr lang="zh-CN" altLang="en-US" sz="1500" dirty="0">
              <a:solidFill>
                <a:schemeClr val="tx1"/>
              </a:solidFill>
            </a:endParaRPr>
          </a:p>
          <a:p>
            <a:pPr marL="685800" lvl="1" indent="-228600">
              <a:buFont typeface="Calibri" panose="020F0502020204030204" pitchFamily="34" charset="0"/>
              <a:buChar char="▪"/>
            </a:pPr>
            <a:endParaRPr lang="zh-CN" altLang="en-US" sz="1500" dirty="0">
              <a:solidFill>
                <a:schemeClr val="tx1"/>
              </a:solidFill>
            </a:endParaRP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en-US" altLang="zh-CN" sz="1500" dirty="0">
                <a:solidFill>
                  <a:schemeClr val="tx1"/>
                </a:solidFill>
              </a:rPr>
              <a:t>Rank(Qc) = </a:t>
            </a:r>
            <a:r>
              <a:rPr lang="zh-CN" altLang="en-US" sz="1500" dirty="0">
                <a:solidFill>
                  <a:schemeClr val="tx1"/>
                </a:solidFill>
              </a:rPr>
              <a:t>4，因此该系统能控；</a:t>
            </a:r>
          </a:p>
          <a:p>
            <a:pPr marL="0" indent="0">
              <a:buNone/>
            </a:pPr>
            <a:endParaRPr lang="zh-CN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倒立摆系统分析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14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48990" y="2519527"/>
            <a:ext cx="2446020" cy="11582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E6961E-3522-ED44-71E2-B630A4F03EAF}"/>
              </a:ext>
            </a:extLst>
          </p:cNvPr>
          <p:cNvSpPr/>
          <p:nvPr/>
        </p:nvSpPr>
        <p:spPr>
          <a:xfrm>
            <a:off x="2560439" y="4365106"/>
            <a:ext cx="43818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可以进行控制器设计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031C60-E448-8487-6142-5110F684D6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设置目标极点：</a:t>
            </a:r>
            <a:r>
              <a:rPr lang="en-US" altLang="zh-CN" dirty="0"/>
              <a:t>-6</a:t>
            </a:r>
            <a:r>
              <a:rPr lang="zh-CN" altLang="en-US" dirty="0"/>
              <a:t>、</a:t>
            </a:r>
            <a:r>
              <a:rPr lang="en-US" altLang="zh-CN" dirty="0"/>
              <a:t>-6</a:t>
            </a:r>
            <a:r>
              <a:rPr lang="zh-CN" altLang="en-US" dirty="0"/>
              <a:t>、</a:t>
            </a:r>
            <a:r>
              <a:rPr lang="en-US" altLang="zh-CN" dirty="0"/>
              <a:t>-4</a:t>
            </a:r>
            <a:r>
              <a:rPr lang="zh-CN" altLang="en-US" dirty="0"/>
              <a:t>、</a:t>
            </a:r>
            <a:r>
              <a:rPr lang="en-US" altLang="zh-CN" dirty="0"/>
              <a:t>-20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519288-671E-1CEC-B9A9-E3C4EB71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99F429CA-9523-4AD1-0705-6420B310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zh-CN" altLang="en-US" dirty="0"/>
              <a:t>极点配置法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A68BB2-9B28-CA30-6745-7C2BCE5F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3" y="2319599"/>
            <a:ext cx="6581462" cy="50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A02462-13CA-9184-FE23-508D8360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4" y="3426396"/>
            <a:ext cx="7939154" cy="7067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5F6FA3-EE35-A49C-3250-C4CF7F9E0C05}"/>
              </a:ext>
            </a:extLst>
          </p:cNvPr>
          <p:cNvSpPr txBox="1"/>
          <p:nvPr/>
        </p:nvSpPr>
        <p:spPr>
          <a:xfrm>
            <a:off x="494024" y="296031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系统闭环特征多项式为：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13883-96D7-6D04-B9C4-0F8E707DEE90}"/>
              </a:ext>
            </a:extLst>
          </p:cNvPr>
          <p:cNvSpPr txBox="1"/>
          <p:nvPr/>
        </p:nvSpPr>
        <p:spPr>
          <a:xfrm>
            <a:off x="494024" y="4270330"/>
            <a:ext cx="2796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得到的</a:t>
            </a:r>
            <a:r>
              <a:rPr lang="en-US" altLang="zh-CN" sz="2000" dirty="0"/>
              <a:t>K: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45ECD62-F84E-7625-96C6-7DCCF3FDB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379" y="4796185"/>
            <a:ext cx="5009612" cy="5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LQR</a:t>
            </a:r>
            <a:r>
              <a:rPr lang="zh-CN" altLang="en-US" dirty="0"/>
              <a:t>控制器设计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16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82107" y="2496184"/>
            <a:ext cx="4266766" cy="5741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10823" y="4079928"/>
            <a:ext cx="2208714" cy="7022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02748" y="5306695"/>
            <a:ext cx="1909267" cy="4419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15365" y="1746885"/>
            <a:ext cx="423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LQ（linear quadratic ）问题，简称为线</a:t>
            </a:r>
          </a:p>
          <a:p>
            <a:r>
              <a:rPr lang="zh-CN" altLang="en-US" dirty="0"/>
              <a:t>性二次型最优控制问题或线性二次问题。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15365" y="3089275"/>
            <a:ext cx="6704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在对倒立摆非线性点线性近似后，我们可以将其控制器设计问题简化为 LQ 问题，因而我们可以采用经典的 LQR 法（线性二次型调节器）进行控制器设计，</a:t>
            </a:r>
          </a:p>
          <a:p>
            <a:r>
              <a:rPr lang="zh-CN" altLang="en-US" dirty="0"/>
              <a:t>对于如下系统：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15365" y="4834255"/>
            <a:ext cx="3599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我们设计 LQR 控制器为：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800" dirty="0"/>
              <a:t>因而我们只需找到 K，使得系统从给定的初始状态转移到目标控制末态时候，系统性能指标即二次型性能指标最小化：</a:t>
            </a:r>
          </a:p>
          <a:p>
            <a:endParaRPr lang="zh-CN" altLang="en-US" sz="1800" dirty="0"/>
          </a:p>
          <a:p>
            <a:r>
              <a:rPr lang="zh-CN" altLang="en-US" sz="1800" dirty="0"/>
              <a:t>根据最优控制理论，求解𝑅𝑖𝑐𝑐𝑎𝑡𝑖方程，求得矩阵 P。如果正定矩阵 P 存在，则系统是稳定的或 A-BK 是稳定的。将此矩阵 P 代入方程，即：</a:t>
            </a:r>
          </a:p>
          <a:p>
            <a:endParaRPr lang="zh-CN" altLang="en-US" sz="1800" dirty="0"/>
          </a:p>
          <a:p>
            <a:endParaRPr lang="zh-CN" altLang="en-US" sz="1800" dirty="0"/>
          </a:p>
          <a:p>
            <a:endParaRPr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LQR</a:t>
            </a:r>
            <a:r>
              <a:rPr lang="zh-CN" altLang="en-US" dirty="0"/>
              <a:t>控制器设计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17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36276" y="2375964"/>
            <a:ext cx="4716779" cy="5367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77310" y="3687037"/>
            <a:ext cx="1813782" cy="4185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E5B939-96BD-722F-B648-659965619D9B}"/>
              </a:ext>
            </a:extLst>
          </p:cNvPr>
          <p:cNvSpPr/>
          <p:nvPr/>
        </p:nvSpPr>
        <p:spPr>
          <a:xfrm>
            <a:off x="1434526" y="4433059"/>
            <a:ext cx="58993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通过调整权重矩阵</a:t>
            </a:r>
            <a:r>
              <a:rPr lang="en-US" altLang="zh-CN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Q</a:t>
            </a:r>
            <a:r>
              <a:rPr lang="zh-CN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对</a:t>
            </a:r>
            <a:r>
              <a:rPr lang="en-US" altLang="zh-CN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θ</a:t>
            </a:r>
            <a:r>
              <a:rPr lang="zh-CN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和</a:t>
            </a:r>
            <a:r>
              <a:rPr lang="en-US" altLang="zh-CN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α</a:t>
            </a:r>
            <a:r>
              <a:rPr lang="zh-CN" alt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进行调试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500" dirty="0"/>
              <a:t>我们用 Simulink 搭建了仿真，如下图所示：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sz="1500" dirty="0"/>
              <a:t>经过测试，我们得到了仿真的最终加权矩阵 Q 和其对应的反馈增益矩阵 K：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Matlab</a:t>
            </a:r>
            <a:r>
              <a:rPr lang="zh-CN" altLang="en-US" dirty="0"/>
              <a:t>仿真分析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18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02702" y="2224765"/>
            <a:ext cx="2834640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60752" y="3950724"/>
            <a:ext cx="1447800" cy="708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7250" y="4941570"/>
            <a:ext cx="4244340" cy="2514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4265295" cy="4921250"/>
          </a:xfrm>
        </p:spPr>
        <p:txBody>
          <a:bodyPr/>
          <a:lstStyle/>
          <a:p>
            <a:r>
              <a:rPr lang="zh-CN" altLang="en-US" sz="1500" dirty="0"/>
              <a:t>使用MATALB 对经过控制器反馈得到的一阶开环倒立摆进行仿真,给定-10 rad 的扰动。我们可以得到效果图如下所示：</a:t>
            </a:r>
          </a:p>
          <a:p>
            <a:pPr marL="0" indent="0">
              <a:buNone/>
            </a:pPr>
            <a:endParaRPr lang="zh-CN" altLang="en-US" sz="15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Matlab</a:t>
            </a:r>
            <a:r>
              <a:rPr lang="zh-CN" altLang="en-US" dirty="0"/>
              <a:t>仿真分析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19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4700" y="2602230"/>
            <a:ext cx="3703320" cy="24155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45380" y="1441450"/>
            <a:ext cx="3451860" cy="1056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  <a:p>
            <a:r>
              <a:rPr lang="zh-CN" altLang="en-US" sz="1500" dirty="0">
                <a:sym typeface="+mn-ea"/>
              </a:rPr>
              <a:t>同样的，我们计算当前模型的特征值，即矩阵（A-BK）的特征值，得到的结</a:t>
            </a:r>
          </a:p>
          <a:p>
            <a:r>
              <a:rPr lang="zh-CN" altLang="en-US" sz="1500" dirty="0">
                <a:sym typeface="+mn-ea"/>
              </a:rPr>
              <a:t>果为：</a:t>
            </a:r>
          </a:p>
          <a:p>
            <a:endParaRPr lang="zh-CN" altLang="en-US" sz="1500" dirty="0">
              <a:sym typeface="+mn-ea"/>
            </a:endParaRPr>
          </a:p>
          <a:p>
            <a:endParaRPr lang="zh-CN" altLang="en-US" sz="1500" dirty="0">
              <a:sym typeface="+mn-ea"/>
            </a:endParaRPr>
          </a:p>
          <a:p>
            <a:endParaRPr lang="zh-CN" altLang="en-US" sz="1500" dirty="0">
              <a:sym typeface="+mn-ea"/>
            </a:endParaRPr>
          </a:p>
          <a:p>
            <a:endParaRPr lang="zh-CN" altLang="en-US" sz="1500" dirty="0">
              <a:sym typeface="+mn-ea"/>
            </a:endParaRPr>
          </a:p>
          <a:p>
            <a:endParaRPr lang="zh-CN" altLang="en-US" sz="1500" dirty="0">
              <a:sym typeface="+mn-ea"/>
            </a:endParaRPr>
          </a:p>
          <a:p>
            <a:endParaRPr lang="zh-CN" altLang="en-US" sz="1500" dirty="0">
              <a:sym typeface="+mn-ea"/>
            </a:endParaRPr>
          </a:p>
          <a:p>
            <a:r>
              <a:rPr lang="zh-CN" altLang="en-US" sz="1500" dirty="0">
                <a:sym typeface="+mn-ea"/>
              </a:rPr>
              <a:t>显然，当前经过控制器调整后的模型是稳定的</a:t>
            </a:r>
          </a:p>
          <a:p>
            <a:endParaRPr lang="zh-CN" altLang="en-US"/>
          </a:p>
        </p:txBody>
      </p:sp>
      <p:pic>
        <p:nvPicPr>
          <p:cNvPr id="65" name="图片 6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87390" y="2673251"/>
            <a:ext cx="1767840" cy="922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实验任务和实验对象介绍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倒立摆系统结构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倒立摆的数学模型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控制器设计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实验结果和分析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实验任务和实验对象介绍</a:t>
            </a:r>
            <a:endParaRPr lang="zh-CN" altLang="en-US" sz="2400" dirty="0"/>
          </a:p>
        </p:txBody>
      </p: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倒立摆系统结构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倒立摆的数学模型</a:t>
            </a:r>
          </a:p>
        </p:txBody>
      </p: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控制器设计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/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实验结果和分析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3945890" cy="4921250"/>
          </a:xfrm>
        </p:spPr>
        <p:txBody>
          <a:bodyPr/>
          <a:lstStyle/>
          <a:p>
            <a:r>
              <a:rPr lang="zh-CN" altLang="en-US" sz="1500" dirty="0">
                <a:sym typeface="+mn-ea"/>
              </a:rPr>
              <a:t>根据倒立摆的状态空间模型，我们带入具体的数值：</a:t>
            </a:r>
            <a:endParaRPr lang="zh-CN" altLang="en-US" sz="1500" dirty="0"/>
          </a:p>
          <a:p>
            <a:endParaRPr lang="zh-CN" altLang="en-US" sz="1500" dirty="0"/>
          </a:p>
          <a:p>
            <a:endParaRPr lang="zh-CN" altLang="en-US" sz="1500" dirty="0"/>
          </a:p>
          <a:p>
            <a:pPr marL="0" indent="0">
              <a:buNone/>
            </a:pPr>
            <a:endParaRPr lang="zh-CN" altLang="en-US" sz="15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建模阶段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21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2470" y="2400300"/>
            <a:ext cx="3390900" cy="3063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23460" y="1731645"/>
            <a:ext cx="359664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ym typeface="+mn-ea"/>
              </a:rPr>
              <a:t>得到的状态空间模型为：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23460" y="2137410"/>
            <a:ext cx="294894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500" dirty="0"/>
              <a:t>考虑不同 Q 参数的选取对控制器设计的影响，对于如下加权矩阵 Q:</a:t>
            </a:r>
          </a:p>
          <a:p>
            <a:endParaRPr lang="zh-CN" altLang="en-US" sz="1500" dirty="0"/>
          </a:p>
          <a:p>
            <a:endParaRPr lang="zh-CN" altLang="en-US" sz="1500" dirty="0"/>
          </a:p>
          <a:p>
            <a:r>
              <a:rPr lang="zh-CN" altLang="en-US" sz="1500" dirty="0"/>
              <a:t>由于我们关注的主要是两个角度变量𝜃和𝛼，因此主要调整 q1,q2 两个参数。</a:t>
            </a:r>
          </a:p>
          <a:p>
            <a:r>
              <a:rPr lang="zh-CN" altLang="en-US" sz="1500" dirty="0"/>
              <a:t>首先对 q1 进行调整：固定 q2 的数值为在 LQR 控制器中设置的 50，调整 q1 数值变化为：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Simulink</a:t>
            </a:r>
            <a:r>
              <a:rPr lang="zh-CN" altLang="en-US" dirty="0"/>
              <a:t>仿真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22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6295" y="2014855"/>
            <a:ext cx="1432560" cy="777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6295" y="3768725"/>
            <a:ext cx="2186940" cy="251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6295" y="4153535"/>
            <a:ext cx="4739640" cy="2453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500" dirty="0"/>
              <a:t>同理，我们固定 q1 为 50，调整 q2 数变化为：</a:t>
            </a:r>
          </a:p>
          <a:p>
            <a:endParaRPr lang="zh-CN" altLang="en-US" sz="1500" dirty="0"/>
          </a:p>
          <a:p>
            <a:r>
              <a:rPr lang="zh-CN" altLang="en-US" sz="1500" dirty="0"/>
              <a:t>得到的响应曲线：</a:t>
            </a:r>
          </a:p>
          <a:p>
            <a:endParaRPr lang="zh-CN" altLang="en-US" sz="1500" dirty="0"/>
          </a:p>
          <a:p>
            <a:endParaRPr lang="zh-CN" altLang="en-US" sz="1500" dirty="0"/>
          </a:p>
          <a:p>
            <a:endParaRPr lang="zh-CN" altLang="en-US" sz="1500" dirty="0"/>
          </a:p>
          <a:p>
            <a:endParaRPr lang="zh-CN" altLang="en-US" sz="1500" dirty="0"/>
          </a:p>
          <a:p>
            <a:endParaRPr lang="zh-CN" altLang="en-US" sz="1500" dirty="0"/>
          </a:p>
          <a:p>
            <a:endParaRPr lang="zh-CN" altLang="en-US" sz="1500" dirty="0"/>
          </a:p>
          <a:p>
            <a:r>
              <a:rPr lang="zh-CN" altLang="en-US" sz="1500" dirty="0"/>
              <a:t>从图中可以发现,Q 矩阵中,增加 q1 使 θ 稳定时间和上升时间变短,增大q2 使 α 响应明显加快,符合 LQR 方法的理论实际。且给定一定扰动，得到的控制效果在 仿真中均有较好的控制效果，参数敏感度不强。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Simulink</a:t>
            </a:r>
            <a:r>
              <a:rPr lang="zh-CN" altLang="en-US" dirty="0"/>
              <a:t>仿真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23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6290" y="2148205"/>
            <a:ext cx="2156460" cy="1676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6290" y="2829560"/>
            <a:ext cx="4625340" cy="24079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simscape 仿真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02C5F3-25E9-E511-D618-762C59F869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6" y="1697672"/>
            <a:ext cx="4846666" cy="20801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1EEDCF-3880-4B82-54E6-1D8A73512ABD}"/>
              </a:ext>
            </a:extLst>
          </p:cNvPr>
          <p:cNvSpPr txBox="1"/>
          <p:nvPr/>
        </p:nvSpPr>
        <p:spPr>
          <a:xfrm>
            <a:off x="781235" y="3835775"/>
            <a:ext cx="346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得到的角度、位置、输出的力：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750820-D49B-768E-712C-0CCBED3CA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48" y="4214574"/>
            <a:ext cx="4937881" cy="24421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5E122E2-3B75-6D81-8671-98D1844930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051" y="1377295"/>
            <a:ext cx="2942937" cy="261891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3A1A9E6-87AB-9857-3E12-E84DCE64F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6" y="1548460"/>
            <a:ext cx="3270108" cy="35852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26E33F-1BA9-A069-8B02-83DD83514B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051" y="4126212"/>
            <a:ext cx="2942936" cy="2618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82B0394-EC5B-BBD7-F021-8F675C01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76" y="3244793"/>
            <a:ext cx="5705527" cy="3209273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500" dirty="0"/>
              <a:t>通过最后在实物上测试，我们得到了最终的 LQR 控制器，其加权矩阵 Q 和 K分别为：</a:t>
            </a:r>
          </a:p>
          <a:p>
            <a:endParaRPr lang="zh-CN" altLang="en-US" sz="1500" dirty="0"/>
          </a:p>
          <a:p>
            <a:endParaRPr lang="zh-CN" altLang="en-US" sz="1500" dirty="0"/>
          </a:p>
          <a:p>
            <a:r>
              <a:rPr lang="zh-CN" altLang="en-US" sz="1500" dirty="0"/>
              <a:t>最后得到的实验效果波形图：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测试阶段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25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7595" y="1993265"/>
            <a:ext cx="2834640" cy="952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A722DA-F9A6-5D2B-95CD-F65BE9523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76" y="3244793"/>
            <a:ext cx="5766939" cy="3209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494024" y="1623302"/>
            <a:ext cx="8372163" cy="1918888"/>
          </a:xfrm>
        </p:spPr>
        <p:txBody>
          <a:bodyPr/>
          <a:lstStyle/>
          <a:p>
            <a:r>
              <a:rPr lang="zh-CN" altLang="en-US" dirty="0"/>
              <a:t>仿真与测试结果的误差分析：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sz="2000" dirty="0">
                <a:solidFill>
                  <a:schemeClr val="tx1"/>
                </a:solidFill>
              </a:rPr>
              <a:t>模型误差</a:t>
            </a: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sz="2000" dirty="0">
                <a:solidFill>
                  <a:schemeClr val="tx1"/>
                </a:solidFill>
              </a:rPr>
              <a:t>参数不确定性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685800" lvl="1" indent="-228600">
              <a:buFont typeface="Calibri" panose="020F0502020204030204" pitchFamily="34" charset="0"/>
              <a:buChar char="▪"/>
            </a:pPr>
            <a:r>
              <a:rPr lang="zh-CN" altLang="en-US" sz="2000" dirty="0">
                <a:solidFill>
                  <a:schemeClr val="tx1"/>
                </a:solidFill>
              </a:rPr>
              <a:t>控制器设计不够好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E0C3C-47D3-4455-AB34-8268314DB49D}" type="slidenum">
              <a:rPr lang="en-US" altLang="zh-CN" smtClean="0"/>
              <a:t>26</a:t>
            </a:fld>
            <a:endParaRPr lang="en-US" altLang="zh-CN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CBDA0FAC-8109-1CD1-C775-642921484959}"/>
              </a:ext>
            </a:extLst>
          </p:cNvPr>
          <p:cNvSpPr txBox="1">
            <a:spLocks/>
          </p:cNvSpPr>
          <p:nvPr/>
        </p:nvSpPr>
        <p:spPr>
          <a:xfrm>
            <a:off x="494023" y="3542190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分工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3BA38B-C704-809D-F09B-5540B41F85E6}"/>
              </a:ext>
            </a:extLst>
          </p:cNvPr>
          <p:cNvSpPr txBox="1"/>
          <p:nvPr/>
        </p:nvSpPr>
        <p:spPr>
          <a:xfrm>
            <a:off x="985420" y="4279037"/>
            <a:ext cx="6587231" cy="117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228600">
              <a:lnSpc>
                <a:spcPct val="12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/>
              <a:t>李厚霖：模型建立和控制器设计、报告撰写、实验</a:t>
            </a:r>
            <a:endParaRPr lang="en-US" altLang="zh-CN" sz="2000" dirty="0"/>
          </a:p>
          <a:p>
            <a:pPr marL="57150" indent="-228600">
              <a:lnSpc>
                <a:spcPct val="12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/>
              <a:t>王泽骏：</a:t>
            </a:r>
            <a:r>
              <a:rPr lang="en-US" altLang="zh-CN" sz="2000" dirty="0"/>
              <a:t>MATLAB</a:t>
            </a:r>
            <a:r>
              <a:rPr lang="zh-CN" altLang="en-US" sz="2000" dirty="0"/>
              <a:t>仿真及</a:t>
            </a:r>
            <a:r>
              <a:rPr lang="en-US" altLang="zh-CN" sz="2000" dirty="0" err="1"/>
              <a:t>simscape</a:t>
            </a:r>
            <a:r>
              <a:rPr lang="zh-CN" altLang="en-US" sz="2000" dirty="0"/>
              <a:t>仿真、实验</a:t>
            </a:r>
            <a:endParaRPr lang="en-US" altLang="zh-CN" sz="2000" dirty="0"/>
          </a:p>
          <a:p>
            <a:pPr marL="57150" indent="-228600">
              <a:lnSpc>
                <a:spcPct val="12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</a:pPr>
            <a:r>
              <a:rPr lang="zh-CN" altLang="en-US" sz="2000" dirty="0"/>
              <a:t>邓奕鸣：</a:t>
            </a:r>
            <a:r>
              <a:rPr lang="en-US" altLang="zh-CN" sz="2000" dirty="0"/>
              <a:t>ppt</a:t>
            </a:r>
            <a:r>
              <a:rPr lang="zh-CN" altLang="en-US" sz="2000" dirty="0"/>
              <a:t>制作、调试模型及参数、实验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实验任务和实验对象介绍</a:t>
            </a:r>
            <a:endParaRPr lang="zh-CN" altLang="en-US" sz="2400" dirty="0"/>
          </a:p>
        </p:txBody>
      </p: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倒立摆系统结构</a:t>
            </a:r>
          </a:p>
        </p:txBody>
      </p: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倒立摆的数学模型</a:t>
            </a:r>
          </a:p>
        </p:txBody>
      </p: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控制器设计</a:t>
            </a:r>
          </a:p>
        </p:txBody>
      </p:sp>
      <p:sp>
        <p:nvSpPr>
          <p:cNvPr id="33" name="Freeform 10"/>
          <p:cNvSpPr/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实验结果和分析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5411470" cy="4921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实验任务：针对自动化系实验室搭建的倒立摆环境进行系统建模与控</a:t>
            </a:r>
            <a:r>
              <a:rPr lang="en-US" altLang="zh-CN" dirty="0"/>
              <a:t>制器设计。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倒立摆特性</a:t>
            </a:r>
            <a:r>
              <a:rPr lang="en-US" altLang="zh-CN" dirty="0"/>
              <a:t>                        </a:t>
            </a:r>
            <a:endParaRPr lang="zh-CN" altLang="en-US" dirty="0"/>
          </a:p>
          <a:p>
            <a:pPr marL="685800" lvl="1" indent="-228600">
              <a:lnSpc>
                <a:spcPct val="150000"/>
              </a:lnSpc>
              <a:buFont typeface="Calibri" panose="020F0502020204030204" pitchFamily="34" charset="0"/>
              <a:buChar char="▪"/>
            </a:pPr>
            <a:r>
              <a:rPr lang="zh-CN" altLang="en-US" sz="2000" dirty="0">
                <a:solidFill>
                  <a:schemeClr val="tx1"/>
                </a:solidFill>
              </a:rPr>
              <a:t>不稳定性</a:t>
            </a:r>
          </a:p>
          <a:p>
            <a:pPr marL="685800" lvl="1" indent="-228600">
              <a:lnSpc>
                <a:spcPct val="150000"/>
              </a:lnSpc>
              <a:buFont typeface="Calibri" panose="020F0502020204030204" pitchFamily="34" charset="0"/>
              <a:buChar char="▪"/>
            </a:pPr>
            <a:r>
              <a:rPr lang="zh-CN" altLang="en-US" sz="2000" dirty="0">
                <a:solidFill>
                  <a:schemeClr val="tx1"/>
                </a:solidFill>
              </a:rPr>
              <a:t>非线性动力学</a:t>
            </a:r>
          </a:p>
          <a:p>
            <a:pPr marL="685800" lvl="1" indent="-228600">
              <a:lnSpc>
                <a:spcPct val="150000"/>
              </a:lnSpc>
              <a:buFont typeface="Calibri" panose="020F0502020204030204" pitchFamily="34" charset="0"/>
              <a:buChar char="▪"/>
            </a:pPr>
            <a:r>
              <a:rPr lang="zh-CN" altLang="en-US" sz="2000" dirty="0">
                <a:solidFill>
                  <a:schemeClr val="tx1"/>
                </a:solidFill>
              </a:rPr>
              <a:t>快速动态响应</a:t>
            </a:r>
          </a:p>
          <a:p>
            <a:pPr marL="685800" lvl="1" indent="-228600">
              <a:lnSpc>
                <a:spcPct val="150000"/>
              </a:lnSpc>
              <a:buFont typeface="Calibri" panose="020F0502020204030204" pitchFamily="34" charset="0"/>
              <a:buChar char="▪"/>
            </a:pPr>
            <a:r>
              <a:rPr lang="zh-CN" altLang="en-US" sz="2000" dirty="0">
                <a:solidFill>
                  <a:schemeClr val="tx1"/>
                </a:solidFill>
              </a:rPr>
              <a:t>非线性振荡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倒立摆实验介绍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05115" y="804799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实验任务和实验对象介绍</a:t>
            </a:r>
            <a:endParaRPr lang="zh-CN" altLang="en-US" sz="2400" dirty="0"/>
          </a:p>
        </p:txBody>
      </p: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倒立摆系统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倒立摆的数学模型</a:t>
            </a:r>
          </a:p>
        </p:txBody>
      </p: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控制器设计</a:t>
            </a:r>
          </a:p>
        </p:txBody>
      </p:sp>
      <p:sp>
        <p:nvSpPr>
          <p:cNvPr id="33" name="Freeform 10"/>
          <p:cNvSpPr/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实验结果和分析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3716655" cy="4921250"/>
          </a:xfrm>
        </p:spPr>
        <p:txBody>
          <a:bodyPr>
            <a:normAutofit/>
          </a:bodyPr>
          <a:lstStyle/>
          <a:p>
            <a:r>
              <a:rPr lang="zh-CN" altLang="en-US" sz="1500" dirty="0"/>
              <a:t>本次实验采用的是一个一级环形倒立摆系统，由一个摆杆和旋转臂组成，如，下图所示：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硬件系统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4024" y="3168650"/>
            <a:ext cx="3710940" cy="1729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60875" y="2204085"/>
            <a:ext cx="4260215" cy="1929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60240" y="4146550"/>
            <a:ext cx="4260850" cy="1774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48200" y="1715770"/>
            <a:ext cx="336804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/>
              <a:t>各标号及说明如下表所示。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主要采用了 Labview 仿真平台软件，主要采用了老师给我们搭好的三个模块：Simple Modeling、Control Design、Swing Up。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软件系统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53990" y="1762760"/>
            <a:ext cx="1737360" cy="1510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9609" y="3682364"/>
            <a:ext cx="2539315" cy="18306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15989" y="3674744"/>
            <a:ext cx="2541947" cy="18443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41369" y="3682365"/>
            <a:ext cx="2541947" cy="18306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实验任务和实验对象介绍</a:t>
            </a:r>
            <a:endParaRPr lang="zh-CN" altLang="en-US" sz="2400" dirty="0"/>
          </a:p>
        </p:txBody>
      </p: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倒立摆系统结构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控制器设计</a:t>
            </a:r>
          </a:p>
        </p:txBody>
      </p:sp>
      <p:sp>
        <p:nvSpPr>
          <p:cNvPr id="33" name="Freeform 10"/>
          <p:cNvSpPr/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实验结果和分析</a:t>
            </a: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915073" y="309055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倒立摆的数学模型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转动惯量计算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quarter" idx="10"/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80106" y="1962840"/>
            <a:ext cx="2636520" cy="2727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1960" y="1644650"/>
            <a:ext cx="3802380" cy="690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500" dirty="0"/>
              <a:t>根据系统参数计算摆杆整体转动惯量的理论值为：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9560" y="2172630"/>
            <a:ext cx="4282440" cy="647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030" y="2833370"/>
            <a:ext cx="352806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测得出摆杆转动惯量的实际值为: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6440" y="3202940"/>
            <a:ext cx="3063240" cy="4724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4030" y="3654425"/>
            <a:ext cx="291084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误差分析：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53213" y="4023995"/>
            <a:ext cx="2339340" cy="5486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6726" y="4620260"/>
            <a:ext cx="41833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理论值比实际值大得多，有两个原因：</a:t>
            </a:r>
          </a:p>
          <a:p>
            <a:r>
              <a:rPr lang="zh-CN" altLang="en-US" sz="1500" dirty="0"/>
              <a:t>⚫ 理论情况下没有考虑摩擦阻力和空气阻力以及地球重力的影响。</a:t>
            </a:r>
          </a:p>
          <a:p>
            <a:r>
              <a:rPr lang="zh-CN" altLang="en-US" sz="1500" dirty="0"/>
              <a:t>⚫ 实际摆杆重心和理论中心不重合。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fa11352-c2e6-4a33-9566-9264d050fceb"/>
  <p:tag name="COMMONDATA" val="eyJoZGlkIjoiMDk1Mzc5MzU0YmNiZjRkYmJkNjI0OTcyYjY2YmJkN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125</TotalTime>
  <Words>1118</Words>
  <Application>Microsoft Office PowerPoint</Application>
  <PresentationFormat>全屏显示(4:3)</PresentationFormat>
  <Paragraphs>201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Calibri</vt:lpstr>
      <vt:lpstr>2016-VI主题-蓝</vt:lpstr>
      <vt:lpstr>倒立摆系统课程设计汇报</vt:lpstr>
      <vt:lpstr>目录 Contents</vt:lpstr>
      <vt:lpstr>目录 Contents</vt:lpstr>
      <vt:lpstr>倒立摆实验介绍</vt:lpstr>
      <vt:lpstr>目录 Contents</vt:lpstr>
      <vt:lpstr>硬件系统</vt:lpstr>
      <vt:lpstr>软件系统</vt:lpstr>
      <vt:lpstr>目录 Contents</vt:lpstr>
      <vt:lpstr>转动惯量计算</vt:lpstr>
      <vt:lpstr>状态空间模型</vt:lpstr>
      <vt:lpstr>状态空间模型</vt:lpstr>
      <vt:lpstr>目录 Contents</vt:lpstr>
      <vt:lpstr>倒立摆系统分析</vt:lpstr>
      <vt:lpstr>倒立摆系统分析</vt:lpstr>
      <vt:lpstr>极点配置法</vt:lpstr>
      <vt:lpstr>LQR控制器设计</vt:lpstr>
      <vt:lpstr>LQR控制器设计</vt:lpstr>
      <vt:lpstr>Matlab仿真分析</vt:lpstr>
      <vt:lpstr>Matlab仿真分析</vt:lpstr>
      <vt:lpstr>目录 Contents</vt:lpstr>
      <vt:lpstr>建模阶段</vt:lpstr>
      <vt:lpstr>Simulink仿真</vt:lpstr>
      <vt:lpstr>Simulink仿真</vt:lpstr>
      <vt:lpstr>simscape 仿真</vt:lpstr>
      <vt:lpstr>测试阶段 </vt:lpstr>
      <vt:lpstr>总结 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Lee Holy</cp:lastModifiedBy>
  <cp:revision>117</cp:revision>
  <dcterms:created xsi:type="dcterms:W3CDTF">2016-04-20T02:59:00Z</dcterms:created>
  <dcterms:modified xsi:type="dcterms:W3CDTF">2023-06-01T07:24:31Z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43AC28632DD0431198853AE5DC558AAB_13</vt:lpwstr>
  </property>
  <property fmtid="{D5CDD505-2E9C-101B-9397-08002B2CF9AE}" pid="3" name="KSOProductBuildVer">
    <vt:lpwstr>2052-11.1.0.14309</vt:lpwstr>
  </property>
</Properties>
</file>